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35" r:id="rId2"/>
    <p:sldId id="436" r:id="rId3"/>
    <p:sldId id="437" r:id="rId4"/>
    <p:sldId id="438" r:id="rId5"/>
    <p:sldId id="439" r:id="rId6"/>
    <p:sldId id="440" r:id="rId7"/>
    <p:sldId id="441" r:id="rId8"/>
    <p:sldId id="444" r:id="rId9"/>
    <p:sldId id="445" r:id="rId10"/>
    <p:sldId id="446" r:id="rId11"/>
    <p:sldId id="447" r:id="rId12"/>
    <p:sldId id="448" r:id="rId13"/>
    <p:sldId id="449" r:id="rId14"/>
    <p:sldId id="450" r:id="rId15"/>
    <p:sldId id="451" r:id="rId16"/>
    <p:sldId id="452" r:id="rId17"/>
    <p:sldId id="453" r:id="rId18"/>
    <p:sldId id="454" r:id="rId19"/>
    <p:sldId id="455" r:id="rId20"/>
    <p:sldId id="456" r:id="rId21"/>
    <p:sldId id="457" r:id="rId22"/>
    <p:sldId id="458" r:id="rId23"/>
    <p:sldId id="468" r:id="rId24"/>
    <p:sldId id="459" r:id="rId25"/>
    <p:sldId id="460" r:id="rId26"/>
    <p:sldId id="461" r:id="rId27"/>
    <p:sldId id="462" r:id="rId28"/>
    <p:sldId id="463" r:id="rId29"/>
    <p:sldId id="464" r:id="rId30"/>
    <p:sldId id="465" r:id="rId31"/>
    <p:sldId id="466" r:id="rId32"/>
    <p:sldId id="467" r:id="rId33"/>
    <p:sldId id="470" r:id="rId34"/>
    <p:sldId id="471" r:id="rId35"/>
    <p:sldId id="469" r:id="rId3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63300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84" autoAdjust="0"/>
    <p:restoredTop sz="94660"/>
  </p:normalViewPr>
  <p:slideViewPr>
    <p:cSldViewPr>
      <p:cViewPr>
        <p:scale>
          <a:sx n="110" d="100"/>
          <a:sy n="110" d="100"/>
        </p:scale>
        <p:origin x="-7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4c8aa36f713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1989138"/>
            <a:ext cx="423545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60350"/>
            <a:ext cx="7772400" cy="1470025"/>
          </a:xfrm>
          <a:noFill/>
          <a:ln w="9525">
            <a:noFill/>
          </a:ln>
          <a:extLst/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36C5E-7955-42EA-BC6D-4CB2350835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F6965-04BA-458F-B5B6-02594317A4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56438" y="274638"/>
            <a:ext cx="1908175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31913" y="274638"/>
            <a:ext cx="5572125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36450-085A-422C-8989-0359C92D43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713" y="274638"/>
            <a:ext cx="7129462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331913" y="1600200"/>
            <a:ext cx="76327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BA6AA-357D-4208-8491-E9E6D42CFC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6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D18E08-3544-48B7-A243-416890FCC4CD}" type="datetimeFigureOut">
              <a:rPr lang="ru-RU"/>
              <a:pPr>
                <a:defRPr/>
              </a:pPr>
              <a:t>10.01.2018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16AEC-EBFF-4BB4-B826-3406601C5C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62A6A9-1B77-4BC1-9FB6-D805D49D85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069F79-2A85-4A9E-8F28-B2F3EE8330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31913" y="1600200"/>
            <a:ext cx="3740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24463" y="1600200"/>
            <a:ext cx="3740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78933-8851-4DB5-A505-691C01D398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32752-2B9B-40A6-86E8-414A0F1A0D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90C343-1EC8-425F-BC56-82F7C66411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10FA7D-2F39-4795-ADCE-4C06C38778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225F7-7FE2-4034-8441-01B854E30C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562BDE-5F66-4607-89BC-91782D82B9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65_5187"/>
          <p:cNvPicPr>
            <a:picLocks noChangeAspect="1" noChangeArrowheads="1"/>
          </p:cNvPicPr>
          <p:nvPr/>
        </p:nvPicPr>
        <p:blipFill>
          <a:blip r:embed="rId15" cstate="print"/>
          <a:srcRect l="35432" r="40158"/>
          <a:stretch>
            <a:fillRect/>
          </a:stretch>
        </p:blipFill>
        <p:spPr bwMode="auto">
          <a:xfrm>
            <a:off x="-36513" y="0"/>
            <a:ext cx="14874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47813" y="6237288"/>
            <a:ext cx="2420937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40200" y="6237288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80288" y="6245225"/>
            <a:ext cx="1306512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486980D-21ED-4101-A165-542F888BE3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63713" y="274638"/>
            <a:ext cx="7129462" cy="1143000"/>
          </a:xfrm>
          <a:prstGeom prst="rect">
            <a:avLst/>
          </a:prstGeom>
          <a:solidFill>
            <a:schemeClr val="bg1">
              <a:alpha val="89803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1" name="Freeform 11"/>
          <p:cNvSpPr>
            <a:spLocks/>
          </p:cNvSpPr>
          <p:nvPr/>
        </p:nvSpPr>
        <p:spPr bwMode="auto">
          <a:xfrm>
            <a:off x="971550" y="-230188"/>
            <a:ext cx="1008063" cy="7316788"/>
          </a:xfrm>
          <a:custGeom>
            <a:avLst/>
            <a:gdLst>
              <a:gd name="T0" fmla="*/ 2147483647 w 635"/>
              <a:gd name="T1" fmla="*/ 2147483647 h 4672"/>
              <a:gd name="T2" fmla="*/ 0 w 635"/>
              <a:gd name="T3" fmla="*/ 2147483647 h 4672"/>
              <a:gd name="T4" fmla="*/ 2147483647 w 635"/>
              <a:gd name="T5" fmla="*/ 2147483647 h 4672"/>
              <a:gd name="T6" fmla="*/ 2147483647 w 635"/>
              <a:gd name="T7" fmla="*/ 2147483647 h 4672"/>
              <a:gd name="T8" fmla="*/ 2147483647 w 635"/>
              <a:gd name="T9" fmla="*/ 2147483647 h 467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35" h="4672">
                <a:moveTo>
                  <a:pt x="317" y="159"/>
                </a:moveTo>
                <a:cubicBezTo>
                  <a:pt x="211" y="318"/>
                  <a:pt x="0" y="1928"/>
                  <a:pt x="0" y="2654"/>
                </a:cubicBezTo>
                <a:cubicBezTo>
                  <a:pt x="0" y="3380"/>
                  <a:pt x="211" y="4672"/>
                  <a:pt x="317" y="4513"/>
                </a:cubicBezTo>
                <a:cubicBezTo>
                  <a:pt x="423" y="4354"/>
                  <a:pt x="635" y="2427"/>
                  <a:pt x="635" y="1701"/>
                </a:cubicBezTo>
                <a:cubicBezTo>
                  <a:pt x="635" y="975"/>
                  <a:pt x="423" y="0"/>
                  <a:pt x="317" y="159"/>
                </a:cubicBezTo>
                <a:close/>
              </a:path>
            </a:pathLst>
          </a:custGeom>
          <a:solidFill>
            <a:srgbClr val="FFFFFF"/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3" y="1600200"/>
            <a:ext cx="7632700" cy="45259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  <p:sldLayoutId id="2147483832" r:id="rId12"/>
    <p:sldLayoutId id="2147483834" r:id="rId13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Calibri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Calibri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Calibri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Calibri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Calibri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Calibri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Calibri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4400" b="1">
          <a:solidFill>
            <a:srgbClr val="6633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A%D0%BE%D0%BB%D0%BB%D0%B5%D0%B4%D0%B6" TargetMode="External"/><Relationship Id="rId2" Type="http://schemas.openxmlformats.org/officeDocument/2006/relationships/hyperlink" Target="https://ru.wikipedia.org/wiki/%D0%AD%D0%BA%D0%B7%D0%B0%D0%BC%D0%B5%D0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%D0%90%D1%82%D1%82%D0%B5%D1%81%D1%82%D0%B0%D1%82" TargetMode="External"/><Relationship Id="rId5" Type="http://schemas.openxmlformats.org/officeDocument/2006/relationships/hyperlink" Target="https://ru.wikipedia.org/wiki/%D0%A4%D0%B5%D0%B4%D0%B5%D1%80%D0%B0%D1%82%D0%B8%D0%B2%D0%BD%D0%BE%D0%B5_%D1%83%D1%81%D1%82%D1%80%D0%BE%D0%B9%D1%81%D1%82%D0%B2%D0%BE_%D0%A0%D0%BE%D1%81%D1%81%D0%B8%D0%B8" TargetMode="External"/><Relationship Id="rId4" Type="http://schemas.openxmlformats.org/officeDocument/2006/relationships/hyperlink" Target="https://ru.wikipedia.org/wiki/%D0%A2%D0%B5%D1%85%D0%BD%D0%B8%D0%BA%D1%83%D0%BC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pi.ru/content/otkrytyy-bank-zadaniy-oge" TargetMode="External"/><Relationship Id="rId2" Type="http://schemas.openxmlformats.org/officeDocument/2006/relationships/hyperlink" Target="http://www.fipi.ru/content/otkrytyy-bank-zadaniy-eg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ge.edu.ru/ru/" TargetMode="External"/><Relationship Id="rId4" Type="http://schemas.openxmlformats.org/officeDocument/2006/relationships/hyperlink" Target="http://fipi.ru/ege-i-gve-11/itogovoe-sochineni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/>
          <p:cNvSpPr>
            <a:spLocks noGrp="1"/>
          </p:cNvSpPr>
          <p:nvPr>
            <p:ph type="ctrTitle"/>
          </p:nvPr>
        </p:nvSpPr>
        <p:spPr>
          <a:xfrm>
            <a:off x="755650" y="836613"/>
            <a:ext cx="7543800" cy="1524000"/>
          </a:xfrm>
        </p:spPr>
        <p:txBody>
          <a:bodyPr/>
          <a:lstStyle/>
          <a:p>
            <a:pPr algn="ctr"/>
            <a:r>
              <a:rPr lang="ru-RU" smtClean="0"/>
              <a:t>ГИА 9 - 2018</a:t>
            </a:r>
          </a:p>
        </p:txBody>
      </p:sp>
      <p:sp>
        <p:nvSpPr>
          <p:cNvPr id="36867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i="1" smtClean="0">
                <a:solidFill>
                  <a:srgbClr val="FF0000"/>
                </a:solidFill>
              </a:rPr>
              <a:t>Что нужно знать родителям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1835150" y="692150"/>
            <a:ext cx="6751638" cy="5275263"/>
          </a:xfrm>
        </p:spPr>
        <p:txBody>
          <a:bodyPr>
            <a:normAutofit fontScale="85000" lnSpcReduction="20000"/>
          </a:bodyPr>
          <a:lstStyle/>
          <a:p>
            <a:pPr algn="just"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участник ОГЭ опоздал на экзамен, он допускается к сдаче ОГЭ в установленном порядке, при этом время окончания экзамена не продлевается, повторный общий инструктаж не проводится. Организаторы предоставляют необходимую информацию для заполнения полей бланков ОГЭ.</a:t>
            </a:r>
          </a:p>
          <a:p>
            <a:pPr algn="just"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Повторно к участию в ОГЭ по данному учебному предмету в дополнительные сроки указанный участник может быть допущен только по решению председателя ГЭК.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>
          <a:xfrm>
            <a:off x="214313" y="357188"/>
            <a:ext cx="8229600" cy="1066800"/>
          </a:xfrm>
        </p:spPr>
        <p:txBody>
          <a:bodyPr/>
          <a:lstStyle/>
          <a:p>
            <a:r>
              <a:rPr lang="ru-RU" smtClean="0"/>
              <a:t>ЗАПРЕЩЕНО!</a:t>
            </a:r>
          </a:p>
        </p:txBody>
      </p:sp>
      <p:sp>
        <p:nvSpPr>
          <p:cNvPr id="47107" name="Содержимое 5"/>
          <p:cNvSpPr>
            <a:spLocks noGrp="1"/>
          </p:cNvSpPr>
          <p:nvPr>
            <p:ph idx="1"/>
          </p:nvPr>
        </p:nvSpPr>
        <p:spPr>
          <a:xfrm>
            <a:off x="1042988" y="1214438"/>
            <a:ext cx="7886700" cy="3654425"/>
          </a:xfrm>
        </p:spPr>
        <p:txBody>
          <a:bodyPr/>
          <a:lstStyle/>
          <a:p>
            <a:pPr algn="just">
              <a:buFontTx/>
              <a:buNone/>
            </a:pPr>
            <a:r>
              <a:rPr lang="ru-RU" sz="2400" smtClean="0">
                <a:latin typeface="Times New Roman" pitchFamily="18" charset="0"/>
                <a:cs typeface="Times New Roman" pitchFamily="18" charset="0"/>
              </a:rPr>
              <a:t>В день проведения экзамена (в период с момента входа в ППЭ и до окончания экзамена) участникам запрещается иметь при себе средства связи, электронно-вычислительную технику, фото-, аудио- и видеоаппаратуру, справочные материалы, письменные заметки и иные средства хранения и передачи информации, выносить из аудитории письменные заметки и иные средства хранения и передачи информации. Из ППЭ запрещается выносить экзаменационные материалы, в том числе КИМ и черновики на бумажном или электронном носителях, фотографировать экзаменационные материалы.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692275" y="1500188"/>
            <a:ext cx="7037388" cy="4324350"/>
          </a:xfrm>
        </p:spPr>
        <p:txBody>
          <a:bodyPr>
            <a:normAutofit fontScale="85000" lnSpcReduction="10000"/>
          </a:bodyPr>
          <a:lstStyle/>
          <a:p>
            <a:pPr algn="just">
              <a:buFontTx/>
              <a:buNone/>
              <a:defRPr/>
            </a:pPr>
            <a:r>
              <a:rPr lang="ru-RU" dirty="0" smtClean="0"/>
              <a:t>Рекомендуется взять с собой только необходимые вещи:</a:t>
            </a:r>
          </a:p>
          <a:p>
            <a:pPr algn="just">
              <a:defRPr/>
            </a:pPr>
            <a:r>
              <a:rPr lang="ru-RU" dirty="0" err="1" smtClean="0"/>
              <a:t>Гелевая</a:t>
            </a:r>
            <a:r>
              <a:rPr lang="ru-RU" dirty="0" smtClean="0"/>
              <a:t> или капиллярная ручка с чернилами черного цвета</a:t>
            </a:r>
          </a:p>
          <a:p>
            <a:pPr algn="just">
              <a:defRPr/>
            </a:pPr>
            <a:r>
              <a:rPr lang="ru-RU" dirty="0" smtClean="0"/>
              <a:t>Разрешенные средства обучения и воспитания.</a:t>
            </a:r>
          </a:p>
          <a:p>
            <a:pPr algn="just">
              <a:defRPr/>
            </a:pPr>
            <a:r>
              <a:rPr lang="ru-RU" dirty="0" smtClean="0"/>
              <a:t>Лекарства и питание (при необходимости)</a:t>
            </a:r>
          </a:p>
          <a:p>
            <a:pPr algn="just">
              <a:buFontTx/>
              <a:buNone/>
              <a:defRPr/>
            </a:pPr>
            <a:r>
              <a:rPr lang="ru-RU" dirty="0" smtClean="0"/>
              <a:t>Иные вещи участники ОГЭ обязаны оставить в специально разрешенном месте для хранения личных вещей до входа в ППЭ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258888" y="1143000"/>
            <a:ext cx="7399337" cy="4324350"/>
          </a:xfrm>
        </p:spPr>
        <p:txBody>
          <a:bodyPr>
            <a:normAutofit fontScale="77500" lnSpcReduction="20000"/>
          </a:bodyPr>
          <a:lstStyle/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Участники ОГЭ занимают рабочие места в аудитории в соответствие со списками распределения. Изменение рабочего места запрещено.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 время экзамена запрещено общаться друг с другом, свободно перемещаться по аудитории и ППЭ, выходить из аудитории без разрешения организатора.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выходе из аудитории во время экзамена участник ОГЭ должен оставить экзаменационные материалы, черновики и письменные принадлежности на рабочем столе.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Заголовок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8229600" cy="1066800"/>
          </a:xfrm>
        </p:spPr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ВНИМАНИЕ</a:t>
            </a:r>
          </a:p>
        </p:txBody>
      </p:sp>
      <p:sp>
        <p:nvSpPr>
          <p:cNvPr id="50179" name="Содержимое 2"/>
          <p:cNvSpPr>
            <a:spLocks noGrp="1"/>
          </p:cNvSpPr>
          <p:nvPr>
            <p:ph idx="1"/>
          </p:nvPr>
        </p:nvSpPr>
        <p:spPr>
          <a:xfrm>
            <a:off x="1258888" y="1196975"/>
            <a:ext cx="7112000" cy="3886200"/>
          </a:xfrm>
        </p:spPr>
        <p:txBody>
          <a:bodyPr/>
          <a:lstStyle/>
          <a:p>
            <a:pPr algn="just">
              <a:buFontTx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Участники ОГЭ, допустивших нарушение указанных требований или нарушения Порядка проведения государственной итоговой аттестации, удаляются с экзамена.</a:t>
            </a:r>
          </a:p>
          <a:p>
            <a:pPr algn="just">
              <a:buFontTx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Если факт нарушения подтверждается, председатель ГЭК принимает нарушение об аннулировании результатов участника ОГЭ по соответствующему учебному предмету.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428625" y="571500"/>
            <a:ext cx="8229600" cy="1066800"/>
          </a:xfrm>
        </p:spPr>
        <p:txBody>
          <a:bodyPr/>
          <a:lstStyle/>
          <a:p>
            <a:pPr algn="ctr"/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ЧЕМ МОЖНО ПОЛЬЗОВАТЬСЯ НА ЭКЗАМЕНЕ</a:t>
            </a:r>
          </a:p>
        </p:txBody>
      </p:sp>
      <p:sp>
        <p:nvSpPr>
          <p:cNvPr id="51203" name="Содержимое 2"/>
          <p:cNvSpPr>
            <a:spLocks noGrp="1"/>
          </p:cNvSpPr>
          <p:nvPr>
            <p:ph idx="1"/>
          </p:nvPr>
        </p:nvSpPr>
        <p:spPr>
          <a:xfrm>
            <a:off x="1042988" y="2060575"/>
            <a:ext cx="7185025" cy="3886200"/>
          </a:xfrm>
        </p:spPr>
        <p:txBody>
          <a:bodyPr/>
          <a:lstStyle/>
          <a:p>
            <a:pPr>
              <a:buFontTx/>
              <a:buNone/>
            </a:pPr>
            <a:r>
              <a:rPr lang="ru-RU" b="1" smtClean="0">
                <a:solidFill>
                  <a:srgbClr val="FF0000"/>
                </a:solidFill>
              </a:rPr>
              <a:t>РУССКИЙ ЯЗЫК</a:t>
            </a:r>
          </a:p>
          <a:p>
            <a:pPr>
              <a:buFontTx/>
              <a:buNone/>
            </a:pPr>
            <a:r>
              <a:rPr lang="ru-RU" sz="2800" smtClean="0"/>
              <a:t>Разрешается использовать орфографические словари</a:t>
            </a:r>
            <a:r>
              <a:rPr lang="ru-RU" smtClean="0"/>
              <a:t>.</a:t>
            </a:r>
          </a:p>
          <a:p>
            <a:pPr>
              <a:buFontTx/>
              <a:buNone/>
            </a:pPr>
            <a:r>
              <a:rPr lang="ru-RU" b="1" smtClean="0">
                <a:solidFill>
                  <a:srgbClr val="FF0000"/>
                </a:solidFill>
              </a:rPr>
              <a:t>МАТЕМАТИКА</a:t>
            </a:r>
          </a:p>
          <a:p>
            <a:r>
              <a:rPr lang="ru-RU" sz="2800" smtClean="0"/>
              <a:t>Разрешается пользоваться линейкой.</a:t>
            </a:r>
          </a:p>
          <a:p>
            <a:r>
              <a:rPr lang="ru-RU" sz="2800" smtClean="0"/>
              <a:t>Справочные материалы, которые можно использовать во время экзамена, выдаются каждому участнику ОГЭ вместе с текстом его экзаменационной работы.</a:t>
            </a:r>
          </a:p>
          <a:p>
            <a:pPr>
              <a:buFontTx/>
              <a:buNone/>
            </a:pP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066800"/>
          </a:xfrm>
        </p:spPr>
        <p:txBody>
          <a:bodyPr/>
          <a:lstStyle/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ЧЕМ МОЖНО ПОЛЬЗОВАТЬСЯ НА ЭКЗАМЕНЕ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450" y="1714500"/>
            <a:ext cx="7777163" cy="4859338"/>
          </a:xfrm>
        </p:spPr>
        <p:txBody>
          <a:bodyPr>
            <a:normAutofit fontScale="62500" lnSpcReduction="20000"/>
          </a:bodyPr>
          <a:lstStyle/>
          <a:p>
            <a:pPr algn="just">
              <a:buFontTx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ФИЗИКА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Можно пользоваться непрограммируемым калькулятором.</a:t>
            </a:r>
          </a:p>
          <a:p>
            <a:pPr algn="just">
              <a:buFontTx/>
              <a:buNone/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Непрограммируемый калькулятор – это калькулятор, который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должен обеспечивать арифметические вычисления (сложение, вычитание, умножение, деление, извлечение корня) и вычисление тригонометрических функций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sin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cos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ctg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arcsin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arcos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arctg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 не должен предоставлять возможность сохранения в своей памяти баз данных экзаменационных заданий и их решений, а также любой другой информации, знание которой прямо или косвенно проверяется на экзамене.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Калькулятор не должен предоставлять экзаменующемуся возможности получения извне информации во время сдачи экзамена. Коммуникационные возможности калькулятора не должны допускать беспроводного обмена информацией с любыми внешними источниками.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Лабораторное оборудование, необходимое для выполнения части заданий,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предоставлятся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участникам ОГЭ в пункте проведения экзамена.</a:t>
            </a:r>
          </a:p>
          <a:p>
            <a:pPr algn="just">
              <a:buFontTx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1"/>
          <p:cNvSpPr>
            <a:spLocks noGrp="1"/>
          </p:cNvSpPr>
          <p:nvPr>
            <p:ph type="title"/>
          </p:nvPr>
        </p:nvSpPr>
        <p:spPr>
          <a:xfrm>
            <a:off x="285750" y="571500"/>
            <a:ext cx="8229600" cy="1066800"/>
          </a:xfrm>
        </p:spPr>
        <p:txBody>
          <a:bodyPr/>
          <a:lstStyle/>
          <a:p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ЧЕМ МОЖНО ПОЛЬЗОВАТЬСЯ НА ЭКЗАМЕНЕ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4213" y="1989138"/>
            <a:ext cx="7543800" cy="3886200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БИОЛОГИЯ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Можно пользоваться линейкой, карандашом и непрограммируемым калькулятором.</a:t>
            </a:r>
          </a:p>
          <a:p>
            <a:pPr>
              <a:buFontTx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ГЕОГРАФИЯ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Разрешено использование непрограммируемого калькулятора, линейки и географических атласов для 7, 8 и 9 классов.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7239000" cy="6762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Внимание!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6375" y="1196975"/>
            <a:ext cx="7239000" cy="5383213"/>
          </a:xfrm>
        </p:spPr>
        <p:txBody>
          <a:bodyPr>
            <a:normAutofit fontScale="70000" lnSpcReduction="20000"/>
          </a:bodyPr>
          <a:lstStyle/>
          <a:p>
            <a:pPr algn="just"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Всё, что не входит в спецификацию КИМ ОГЭ по предмету, иметь и использовать на экзамене запрещено, в том числе: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мобильные телефоны или иные средства связи;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любые электронно-вычислительные устройства;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фото, аудио и видеоаппаратуру;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справочные материалы и письменные заметки;</a:t>
            </a:r>
          </a:p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иные средства хранения и передачи информации.</a:t>
            </a:r>
          </a:p>
          <a:p>
            <a:pPr algn="just"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нарушении этих правил и отказе в их соблюдении организаторы совместно с уполномоченным представителем ГЭК вправе удалить участника ОГЭ с экзамена с внесением записи в протокол проведения экзамена в аудитории с указанием причины удаления. На бланках и в пропуске проставляется метка о факте удаления с экзамена.</a:t>
            </a:r>
          </a:p>
          <a:p>
            <a:pPr algn="just">
              <a:buFontTx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8888" y="1125538"/>
            <a:ext cx="7885112" cy="4324350"/>
          </a:xfrm>
        </p:spPr>
        <p:txBody>
          <a:bodyPr>
            <a:normAutofit fontScale="85000" lnSpcReduction="20000"/>
          </a:bodyPr>
          <a:lstStyle/>
          <a:p>
            <a:pPr marL="7938" indent="-7938" algn="just"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Экзаменационная работа выполняется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гелевой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капиллярной ручкой с чернилами черного цвета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Экзаменационная работа, выполненная другими письменными принадлежностями, не обрабатывается и не проверяется.</a:t>
            </a:r>
          </a:p>
          <a:p>
            <a:pPr marL="7938" indent="-7938" algn="just"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Участник ОГЭ пользуется при выполнении работы черновиками со штампом образовательной организации, на базе которой организован ППЭ, и делать пометки в КИМ.</a:t>
            </a:r>
          </a:p>
          <a:p>
            <a:pPr marL="7938" indent="-7938" algn="just"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Черновики и КИМ не проверяются и записи в них не учитываются при обработке.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dirty="0" smtClean="0"/>
              <a:t>ЧТО ТАКОЕ ГИА (ОГЭ)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87413" y="260350"/>
            <a:ext cx="8229600" cy="4325938"/>
          </a:xfrm>
        </p:spPr>
        <p:txBody>
          <a:bodyPr>
            <a:normAutofit fontScale="85000" lnSpcReduction="10000"/>
          </a:bodyPr>
          <a:lstStyle/>
          <a:p>
            <a:pPr algn="just"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Участник ОГЭ, который по состоянию здоровья или другим объективным причинам не может завершить выполнение экзаменационной работы, имеет право досрочно сдать экзаменационные материалы и покинуть аудиторию. Ответственный организатор должен пригласить организатора вне аудитории, который сопроводит такого участника к медицинскому работнику. В случае подтверждения медработником ухудшения состояния здоровья составляется акт о досрочном завершении экзамена по объективным причинам.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260350"/>
            <a:ext cx="8229600" cy="3357563"/>
          </a:xfrm>
        </p:spPr>
        <p:txBody>
          <a:bodyPr>
            <a:normAutofit/>
          </a:bodyPr>
          <a:lstStyle/>
          <a:p>
            <a:pPr marL="88900" indent="-88900" algn="just">
              <a:buFontTx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Участники ОГЭ, досрочно завершившие выполнение экзаменационной работы, могут покинуть ППЭ. Организаторы принимают у них все экзаменационные материалы.</a:t>
            </a:r>
          </a:p>
          <a:p>
            <a:pPr marL="85725" indent="-11113" algn="just">
              <a:buFontTx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2018 году для сдачи ОГЭ отводится следующее количество времени для каждого предмета:</a:t>
            </a:r>
          </a:p>
          <a:p>
            <a:pPr algn="just">
              <a:buFontTx/>
              <a:buNone/>
              <a:defRPr/>
            </a:pPr>
            <a:endParaRPr lang="ru-RU" sz="24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71625" y="2928938"/>
          <a:ext cx="6096000" cy="3627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1820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Предмет </a:t>
                      </a:r>
                      <a:endParaRPr lang="ru-RU" sz="2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Время  (мин)</a:t>
                      </a:r>
                      <a:endParaRPr lang="ru-RU" sz="2800" dirty="0"/>
                    </a:p>
                  </a:txBody>
                  <a:tcPr marT="45724" marB="45724"/>
                </a:tc>
              </a:tr>
              <a:tr h="51820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Русский язык</a:t>
                      </a:r>
                      <a:endParaRPr lang="ru-RU" sz="2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235</a:t>
                      </a:r>
                      <a:endParaRPr lang="ru-RU" sz="2800" dirty="0"/>
                    </a:p>
                  </a:txBody>
                  <a:tcPr marT="45724" marB="45724"/>
                </a:tc>
              </a:tr>
              <a:tr h="51820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Математика </a:t>
                      </a:r>
                      <a:endParaRPr lang="ru-RU" sz="2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235</a:t>
                      </a:r>
                      <a:endParaRPr lang="ru-RU" sz="2800" dirty="0"/>
                    </a:p>
                  </a:txBody>
                  <a:tcPr marT="45724" marB="45724"/>
                </a:tc>
              </a:tr>
              <a:tr h="51820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Физика </a:t>
                      </a:r>
                      <a:endParaRPr lang="ru-RU" sz="2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180</a:t>
                      </a:r>
                      <a:endParaRPr lang="ru-RU" sz="2800" dirty="0"/>
                    </a:p>
                  </a:txBody>
                  <a:tcPr marT="45724" marB="45724"/>
                </a:tc>
              </a:tr>
              <a:tr h="51820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Биология </a:t>
                      </a:r>
                      <a:endParaRPr lang="ru-RU" sz="2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180</a:t>
                      </a:r>
                      <a:endParaRPr lang="ru-RU" sz="2800" dirty="0"/>
                    </a:p>
                  </a:txBody>
                  <a:tcPr marT="45724" marB="45724"/>
                </a:tc>
              </a:tr>
              <a:tr h="51820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География </a:t>
                      </a:r>
                      <a:endParaRPr lang="ru-RU" sz="2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120</a:t>
                      </a:r>
                      <a:endParaRPr lang="ru-RU" sz="2800" dirty="0"/>
                    </a:p>
                  </a:txBody>
                  <a:tcPr marT="45724" marB="45724"/>
                </a:tc>
              </a:tr>
              <a:tr h="518205"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Обществознание </a:t>
                      </a:r>
                      <a:endParaRPr lang="ru-RU" sz="2800" dirty="0"/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r>
                        <a:rPr lang="ru-RU" sz="2800" dirty="0" smtClean="0"/>
                        <a:t>180</a:t>
                      </a:r>
                      <a:endParaRPr lang="ru-RU" sz="2800" dirty="0"/>
                    </a:p>
                  </a:txBody>
                  <a:tcPr marT="45724" marB="4572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Содержимое 2"/>
          <p:cNvSpPr>
            <a:spLocks noGrp="1"/>
          </p:cNvSpPr>
          <p:nvPr>
            <p:ph idx="1"/>
          </p:nvPr>
        </p:nvSpPr>
        <p:spPr>
          <a:xfrm>
            <a:off x="1331913" y="1557338"/>
            <a:ext cx="7704137" cy="2357437"/>
          </a:xfrm>
        </p:spPr>
        <p:txBody>
          <a:bodyPr/>
          <a:lstStyle/>
          <a:p>
            <a:pPr marL="11113" indent="-11113" algn="just">
              <a:buFontTx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Результаты ГИА признаются удовлетворительными, если участник ГИА набрал количество баллов не ниже минимального, определяемым Рособрнадзором.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9395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00988" cy="4525963"/>
          </a:xfrm>
        </p:spPr>
        <p:txBody>
          <a:bodyPr/>
          <a:lstStyle/>
          <a:p>
            <a:endParaRPr lang="ru-RU" smtClean="0"/>
          </a:p>
        </p:txBody>
      </p:sp>
      <p:pic>
        <p:nvPicPr>
          <p:cNvPr id="5939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84150"/>
            <a:ext cx="8643938" cy="653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r>
              <a:rPr lang="ru-RU" sz="4000" smtClean="0"/>
              <a:t>Шкала перевода баллов в отметки</a:t>
            </a:r>
          </a:p>
        </p:txBody>
      </p:sp>
      <p:pic>
        <p:nvPicPr>
          <p:cNvPr id="604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125" y="1143000"/>
            <a:ext cx="8905875" cy="504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285750"/>
            <a:ext cx="83534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3" y="2357438"/>
            <a:ext cx="8458200" cy="404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1762125"/>
            <a:ext cx="8715375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3" y="1657350"/>
            <a:ext cx="8486775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504950"/>
            <a:ext cx="8686800" cy="384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1466850"/>
            <a:ext cx="8572500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Grp="1" noChangeArrowheads="1"/>
          </p:cNvSpPr>
          <p:nvPr>
            <p:ph idx="1"/>
          </p:nvPr>
        </p:nvSpPr>
        <p:spPr>
          <a:xfrm>
            <a:off x="357188" y="1214438"/>
            <a:ext cx="8572500" cy="4894262"/>
          </a:xfrm>
        </p:spPr>
        <p:txBody>
          <a:bodyPr anchor="ctr">
            <a:spAutoFit/>
          </a:bodyPr>
          <a:lstStyle/>
          <a:p>
            <a:pPr marL="0" indent="539750" algn="just">
              <a:spcBef>
                <a:spcPct val="0"/>
              </a:spcBef>
              <a:buFontTx/>
              <a:buNone/>
            </a:pP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Освоение образовательных программ основного общего образования завершается обязательной государственной итоговой аттестацией  по русскому языку, математике и 2 предметам по выбору учащегося.</a:t>
            </a:r>
          </a:p>
          <a:p>
            <a:pPr marL="0" indent="539750" algn="just">
              <a:spcBef>
                <a:spcPct val="0"/>
              </a:spcBef>
              <a:buFontTx/>
              <a:buNone/>
            </a:pP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Государственная итоговая аттестация  — это основной обязательный вид </a:t>
            </a: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 tooltip="Экзамен"/>
              </a:rPr>
              <a:t>экзамена</a:t>
            </a: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в 9 классе. Служит для контроля знаний, полученных учащимися за 9 лет, а также для приёма в учреждения среднего профессионального образования (</a:t>
            </a: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3" tooltip="Колледж"/>
              </a:rPr>
              <a:t>колледжи</a:t>
            </a: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и </a:t>
            </a: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4" tooltip="Техникум"/>
              </a:rPr>
              <a:t>техникумы</a:t>
            </a: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0" indent="539750" algn="just">
              <a:spcBef>
                <a:spcPct val="0"/>
              </a:spcBef>
              <a:buFontTx/>
              <a:buNone/>
            </a:pP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ОГЭ оценивается на </a:t>
            </a: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5" tooltip="Федеративное устройство России"/>
              </a:rPr>
              <a:t>региональном уровне</a:t>
            </a: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После экзаменов ученикам выдают </a:t>
            </a: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6" tooltip="Аттестат"/>
              </a:rPr>
              <a:t>аттестаты</a:t>
            </a:r>
            <a:r>
              <a:rPr lang="ru-RU" sz="24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о получении основного общего образования. Учащиеся, окончившие 9 класс с отличием, получают аттестаты особого образца.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Заголовок 2"/>
          <p:cNvSpPr>
            <a:spLocks noGrp="1"/>
          </p:cNvSpPr>
          <p:nvPr>
            <p:ph type="title"/>
          </p:nvPr>
        </p:nvSpPr>
        <p:spPr>
          <a:xfrm>
            <a:off x="468313" y="0"/>
            <a:ext cx="8229600" cy="1066800"/>
          </a:xfrm>
        </p:spPr>
        <p:txBody>
          <a:bodyPr/>
          <a:lstStyle/>
          <a:p>
            <a:r>
              <a:rPr lang="ru-RU" sz="4000" smtClean="0">
                <a:latin typeface="Times New Roman" pitchFamily="18" charset="0"/>
                <a:cs typeface="Times New Roman" pitchFamily="18" charset="0"/>
              </a:rPr>
              <a:t>АПЕЛЛЯЦИЯ</a:t>
            </a:r>
          </a:p>
        </p:txBody>
      </p:sp>
      <p:sp>
        <p:nvSpPr>
          <p:cNvPr id="66563" name="Содержимое 3"/>
          <p:cNvSpPr>
            <a:spLocks noGrp="1"/>
          </p:cNvSpPr>
          <p:nvPr>
            <p:ph idx="1"/>
          </p:nvPr>
        </p:nvSpPr>
        <p:spPr>
          <a:xfrm>
            <a:off x="395288" y="1341438"/>
            <a:ext cx="8535987" cy="4805362"/>
          </a:xfrm>
        </p:spPr>
        <p:txBody>
          <a:bodyPr/>
          <a:lstStyle/>
          <a:p>
            <a:pPr marL="85725" indent="-11113" algn="just">
              <a:buFontTx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Участник ОГЭ имеет право подать апелляцию о нарушении установленного Порядка проведения ГИА и (или) о несогласии с выставленными баллами.</a:t>
            </a:r>
          </a:p>
          <a:p>
            <a:pPr marL="85725" indent="-11113" algn="just">
              <a:buFontTx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Не рассматривается апелляция по вопросам содержания и структуры заданий по учебным предметам, по вопросам, связанным с оцениваем результатов выполнения заданий с кратким ответом, неправильным оформлением работы.</a:t>
            </a:r>
          </a:p>
          <a:p>
            <a:pPr marL="85725" indent="-11113" algn="just">
              <a:buFontTx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Апелляцию о нарушении Порядка участник ОГЭ подает в день проведения экзамена члену ГЭК, не покидая ППЭ.</a:t>
            </a:r>
          </a:p>
          <a:p>
            <a:pPr marL="85725" indent="-11113" algn="just">
              <a:buFontTx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Апелляция о несогласии с выставленными баллами подается в течение двух рабочих дней после официального объявления результатов экзамена в конфликтную комиссию или в образовательную организацию ,в которой они были допущены. </a:t>
            </a:r>
          </a:p>
          <a:p>
            <a:pPr marL="85725" indent="-11113" algn="just">
              <a:buFontTx/>
              <a:buNone/>
            </a:pP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Участники ОГЭ заблаговременно информируются о времени ,месте и порядке рассмотрения апелляций. Обучающийся и (или) его родители (законные представители) при желании присутствуют при рассмотрении апелляции.</a:t>
            </a:r>
          </a:p>
          <a:p>
            <a:pPr marL="85725" indent="-11113" algn="just">
              <a:buFontTx/>
              <a:buNone/>
            </a:pPr>
            <a:endParaRPr lang="ru-RU" sz="20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Содержимое 2"/>
          <p:cNvSpPr>
            <a:spLocks noGrp="1"/>
          </p:cNvSpPr>
          <p:nvPr>
            <p:ph idx="1"/>
          </p:nvPr>
        </p:nvSpPr>
        <p:spPr>
          <a:xfrm>
            <a:off x="571500" y="1071563"/>
            <a:ext cx="8229600" cy="4324350"/>
          </a:xfrm>
        </p:spPr>
        <p:txBody>
          <a:bodyPr/>
          <a:lstStyle/>
          <a:p>
            <a:pPr algn="just">
              <a:buFontTx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При рассмотрении апелляции о нарушении установленного  Порядка конфликтная комиссия выносит одно из решений: об отклонении апелляции и об удовлетворении апелляции.</a:t>
            </a:r>
          </a:p>
          <a:p>
            <a:pPr algn="just">
              <a:buFontTx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При удовлетворении апелляции результат ОГЭ аннулируется и участнику ОГЭ предоставляется возможность сдать экзамен в иной день, предусмотренный единым расписанием проведения ОГЭ.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Содержимое 2"/>
          <p:cNvSpPr>
            <a:spLocks noGrp="1"/>
          </p:cNvSpPr>
          <p:nvPr>
            <p:ph idx="1"/>
          </p:nvPr>
        </p:nvSpPr>
        <p:spPr>
          <a:xfrm>
            <a:off x="500063" y="1285875"/>
            <a:ext cx="8229600" cy="4324350"/>
          </a:xfrm>
        </p:spPr>
        <p:txBody>
          <a:bodyPr/>
          <a:lstStyle/>
          <a:p>
            <a:pPr algn="just">
              <a:buFontTx/>
              <a:buNone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По результатам рассмотрения апелляции о несогласии с выставленными баллами конфликтная комиссия принимает решение об отклонении апелляции и сохранении выставленных баллов или удовлетворении апелляции и изменении баллов. Баллы могут быть изменены как в сторону повышения, так и в сторону понижения.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>
            <a:normAutofit fontScale="85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A900A1C9-98A1-461C-A30E-8E21A800978A}" type="slidenum">
              <a:rPr lang="ru-RU">
                <a:solidFill>
                  <a:schemeClr val="accent1">
                    <a:shade val="75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33</a:t>
            </a:fld>
            <a:endParaRPr lang="ru-RU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69635" name="Rectangle 2"/>
          <p:cNvSpPr>
            <a:spLocks noChangeArrowheads="1"/>
          </p:cNvSpPr>
          <p:nvPr/>
        </p:nvSpPr>
        <p:spPr bwMode="auto">
          <a:xfrm>
            <a:off x="6227763" y="2781300"/>
            <a:ext cx="2232025" cy="936625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latin typeface="Franklin Gothic Book" pitchFamily="34" charset="0"/>
              </a:rPr>
              <a:t>ПЕРЕСДАЧА</a:t>
            </a:r>
          </a:p>
        </p:txBody>
      </p:sp>
      <p:sp>
        <p:nvSpPr>
          <p:cNvPr id="69636" name="Rectangle 3"/>
          <p:cNvSpPr>
            <a:spLocks noChangeArrowheads="1"/>
          </p:cNvSpPr>
          <p:nvPr/>
        </p:nvSpPr>
        <p:spPr bwMode="auto">
          <a:xfrm>
            <a:off x="6154738" y="1196975"/>
            <a:ext cx="2305050" cy="1081088"/>
          </a:xfrm>
          <a:prstGeom prst="rect">
            <a:avLst/>
          </a:prstGeom>
          <a:solidFill>
            <a:srgbClr val="808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latin typeface="Franklin Gothic Book" pitchFamily="34" charset="0"/>
              </a:rPr>
              <a:t>АТТЕСТАТ</a:t>
            </a:r>
            <a:r>
              <a:rPr lang="en-US" sz="1600" b="1">
                <a:latin typeface="Franklin Gothic Book" pitchFamily="34" charset="0"/>
              </a:rPr>
              <a:t> </a:t>
            </a:r>
            <a:endParaRPr lang="ru-RU" sz="1600" b="1">
              <a:latin typeface="Franklin Gothic Book" pitchFamily="34" charset="0"/>
            </a:endParaRPr>
          </a:p>
          <a:p>
            <a:pPr algn="ctr"/>
            <a:r>
              <a:rPr lang="ru-RU" sz="1600" b="1">
                <a:latin typeface="Franklin Gothic Book" pitchFamily="34" charset="0"/>
              </a:rPr>
              <a:t>об основном </a:t>
            </a:r>
          </a:p>
          <a:p>
            <a:pPr algn="ctr"/>
            <a:r>
              <a:rPr lang="ru-RU" sz="1600" b="1">
                <a:latin typeface="Franklin Gothic Book" pitchFamily="34" charset="0"/>
              </a:rPr>
              <a:t>общем образовании</a:t>
            </a:r>
          </a:p>
        </p:txBody>
      </p:sp>
      <p:sp>
        <p:nvSpPr>
          <p:cNvPr id="69637" name="Rectangle 4"/>
          <p:cNvSpPr>
            <a:spLocks noChangeArrowheads="1"/>
          </p:cNvSpPr>
          <p:nvPr/>
        </p:nvSpPr>
        <p:spPr bwMode="auto">
          <a:xfrm>
            <a:off x="539750" y="4365625"/>
            <a:ext cx="2447925" cy="1584325"/>
          </a:xfrm>
          <a:prstGeom prst="rect">
            <a:avLst/>
          </a:prstGeom>
          <a:solidFill>
            <a:srgbClr val="99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>
              <a:buFontTx/>
              <a:buAutoNum type="arabicPeriod"/>
            </a:pPr>
            <a:r>
              <a:rPr lang="ru-RU" sz="1600" b="1">
                <a:latin typeface="Franklin Gothic Book" pitchFamily="34" charset="0"/>
              </a:rPr>
              <a:t>Повторное обучение</a:t>
            </a:r>
          </a:p>
          <a:p>
            <a:pPr marL="342900" indent="-342900" algn="ctr">
              <a:buFontTx/>
              <a:buAutoNum type="arabicPeriod"/>
            </a:pPr>
            <a:r>
              <a:rPr lang="ru-RU" sz="1600" b="1">
                <a:latin typeface="Franklin Gothic Book" pitchFamily="34" charset="0"/>
              </a:rPr>
              <a:t>Справка </a:t>
            </a:r>
            <a:r>
              <a:rPr lang="ru-RU" sz="1600" b="1"/>
              <a:t>об обучении </a:t>
            </a:r>
          </a:p>
          <a:p>
            <a:pPr marL="342900" indent="-342900" algn="ctr"/>
            <a:r>
              <a:rPr lang="ru-RU" sz="1600" b="1"/>
              <a:t>в образовательном </a:t>
            </a:r>
          </a:p>
          <a:p>
            <a:pPr marL="342900" indent="-342900" algn="ctr"/>
            <a:r>
              <a:rPr lang="ru-RU" sz="1600" b="1"/>
              <a:t>учреждении</a:t>
            </a:r>
          </a:p>
        </p:txBody>
      </p:sp>
      <p:sp>
        <p:nvSpPr>
          <p:cNvPr id="69638" name="Line 5"/>
          <p:cNvSpPr>
            <a:spLocks noChangeShapeType="1"/>
          </p:cNvSpPr>
          <p:nvPr/>
        </p:nvSpPr>
        <p:spPr bwMode="auto">
          <a:xfrm>
            <a:off x="2987675" y="1628775"/>
            <a:ext cx="504825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9639" name="Line 6"/>
          <p:cNvSpPr>
            <a:spLocks noChangeShapeType="1"/>
          </p:cNvSpPr>
          <p:nvPr/>
        </p:nvSpPr>
        <p:spPr bwMode="auto">
          <a:xfrm flipH="1">
            <a:off x="2987675" y="5013325"/>
            <a:ext cx="503238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9640" name="Rectangle 7"/>
          <p:cNvSpPr>
            <a:spLocks noChangeArrowheads="1"/>
          </p:cNvSpPr>
          <p:nvPr/>
        </p:nvSpPr>
        <p:spPr bwMode="auto">
          <a:xfrm>
            <a:off x="611188" y="1557338"/>
            <a:ext cx="1584325" cy="1296987"/>
          </a:xfrm>
          <a:prstGeom prst="rect">
            <a:avLst/>
          </a:prstGeom>
          <a:solidFill>
            <a:srgbClr val="00B8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>
                <a:latin typeface="Franklin Gothic Book" pitchFamily="34" charset="0"/>
              </a:rPr>
              <a:t>Решение о </a:t>
            </a:r>
          </a:p>
          <a:p>
            <a:pPr algn="ctr"/>
            <a:r>
              <a:rPr lang="ru-RU" b="1">
                <a:latin typeface="Franklin Gothic Book" pitchFamily="34" charset="0"/>
              </a:rPr>
              <a:t>допуске к </a:t>
            </a:r>
          </a:p>
          <a:p>
            <a:pPr algn="ctr"/>
            <a:r>
              <a:rPr lang="ru-RU" b="1">
                <a:latin typeface="Franklin Gothic Book" pitchFamily="34" charset="0"/>
              </a:rPr>
              <a:t>Г(И)А-9</a:t>
            </a:r>
          </a:p>
        </p:txBody>
      </p:sp>
      <p:sp>
        <p:nvSpPr>
          <p:cNvPr id="69641" name="Line 8"/>
          <p:cNvSpPr>
            <a:spLocks noChangeShapeType="1"/>
          </p:cNvSpPr>
          <p:nvPr/>
        </p:nvSpPr>
        <p:spPr bwMode="auto">
          <a:xfrm>
            <a:off x="1403350" y="2854325"/>
            <a:ext cx="0" cy="1511300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9642" name="Text Box 9"/>
          <p:cNvSpPr txBox="1">
            <a:spLocks noChangeArrowheads="1"/>
          </p:cNvSpPr>
          <p:nvPr/>
        </p:nvSpPr>
        <p:spPr bwMode="auto">
          <a:xfrm rot="-5400000">
            <a:off x="713581" y="3471069"/>
            <a:ext cx="1177925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i="1">
                <a:solidFill>
                  <a:srgbClr val="000000"/>
                </a:solidFill>
                <a:latin typeface="Franklin Gothic Book" pitchFamily="34" charset="0"/>
              </a:rPr>
              <a:t>не допущен</a:t>
            </a:r>
          </a:p>
        </p:txBody>
      </p:sp>
      <p:sp>
        <p:nvSpPr>
          <p:cNvPr id="69643" name="Rectangle 10"/>
          <p:cNvSpPr>
            <a:spLocks noChangeArrowheads="1"/>
          </p:cNvSpPr>
          <p:nvPr/>
        </p:nvSpPr>
        <p:spPr bwMode="auto">
          <a:xfrm>
            <a:off x="3492500" y="2565400"/>
            <a:ext cx="2303463" cy="1295400"/>
          </a:xfrm>
          <a:prstGeom prst="rect">
            <a:avLst/>
          </a:prstGeom>
          <a:solidFill>
            <a:srgbClr val="00B8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latin typeface="Franklin Gothic Book" pitchFamily="34" charset="0"/>
              </a:rPr>
              <a:t>Неудовлетворительный </a:t>
            </a:r>
          </a:p>
          <a:p>
            <a:pPr algn="ctr"/>
            <a:r>
              <a:rPr lang="ru-RU" sz="1400" b="1">
                <a:latin typeface="Franklin Gothic Book" pitchFamily="34" charset="0"/>
              </a:rPr>
              <a:t>результат </a:t>
            </a:r>
          </a:p>
          <a:p>
            <a:pPr algn="ctr"/>
            <a:r>
              <a:rPr lang="ru-RU" sz="1400" b="1">
                <a:latin typeface="Franklin Gothic Book" pitchFamily="34" charset="0"/>
              </a:rPr>
              <a:t>по одному из </a:t>
            </a:r>
          </a:p>
          <a:p>
            <a:pPr algn="ctr"/>
            <a:r>
              <a:rPr lang="ru-RU" sz="1400" b="1">
                <a:latin typeface="Franklin Gothic Book" pitchFamily="34" charset="0"/>
              </a:rPr>
              <a:t>обязательных предметов</a:t>
            </a:r>
          </a:p>
          <a:p>
            <a:pPr algn="ctr"/>
            <a:endParaRPr lang="ru-RU" sz="1400" b="1">
              <a:latin typeface="Franklin Gothic Book" pitchFamily="34" charset="0"/>
            </a:endParaRPr>
          </a:p>
        </p:txBody>
      </p:sp>
      <p:sp>
        <p:nvSpPr>
          <p:cNvPr id="69644" name="Rectangle 11"/>
          <p:cNvSpPr>
            <a:spLocks noChangeArrowheads="1"/>
          </p:cNvSpPr>
          <p:nvPr/>
        </p:nvSpPr>
        <p:spPr bwMode="auto">
          <a:xfrm>
            <a:off x="3565525" y="1196975"/>
            <a:ext cx="2230438" cy="1081088"/>
          </a:xfrm>
          <a:prstGeom prst="rect">
            <a:avLst/>
          </a:prstGeom>
          <a:solidFill>
            <a:srgbClr val="00B8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b="1">
              <a:latin typeface="Franklin Gothic Book" pitchFamily="34" charset="0"/>
            </a:endParaRPr>
          </a:p>
        </p:txBody>
      </p:sp>
      <p:sp>
        <p:nvSpPr>
          <p:cNvPr id="69645" name="Rectangle 12"/>
          <p:cNvSpPr>
            <a:spLocks noChangeArrowheads="1"/>
          </p:cNvSpPr>
          <p:nvPr/>
        </p:nvSpPr>
        <p:spPr bwMode="auto">
          <a:xfrm>
            <a:off x="3492500" y="4078288"/>
            <a:ext cx="2374900" cy="1708150"/>
          </a:xfrm>
          <a:prstGeom prst="rect">
            <a:avLst/>
          </a:prstGeom>
          <a:solidFill>
            <a:srgbClr val="00B8FF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600" b="1">
                <a:latin typeface="Franklin Gothic Book" pitchFamily="34" charset="0"/>
              </a:rPr>
              <a:t>Неудовлетворительный </a:t>
            </a:r>
          </a:p>
          <a:p>
            <a:pPr algn="ctr"/>
            <a:r>
              <a:rPr lang="ru-RU" sz="1600" b="1">
                <a:latin typeface="Franklin Gothic Book" pitchFamily="34" charset="0"/>
              </a:rPr>
              <a:t>результат </a:t>
            </a:r>
          </a:p>
          <a:p>
            <a:pPr algn="ctr"/>
            <a:r>
              <a:rPr lang="ru-RU" sz="1600" b="1">
                <a:latin typeface="Franklin Gothic Book" pitchFamily="34" charset="0"/>
              </a:rPr>
              <a:t>по двум обязательным</a:t>
            </a:r>
          </a:p>
          <a:p>
            <a:pPr algn="ctr"/>
            <a:r>
              <a:rPr lang="ru-RU" sz="1600" b="1">
                <a:latin typeface="Franklin Gothic Book" pitchFamily="34" charset="0"/>
              </a:rPr>
              <a:t>предметам</a:t>
            </a:r>
          </a:p>
        </p:txBody>
      </p:sp>
      <p:sp>
        <p:nvSpPr>
          <p:cNvPr id="69646" name="Text Box 13"/>
          <p:cNvSpPr txBox="1">
            <a:spLocks noChangeArrowheads="1"/>
          </p:cNvSpPr>
          <p:nvPr/>
        </p:nvSpPr>
        <p:spPr bwMode="auto">
          <a:xfrm>
            <a:off x="3571875" y="1412875"/>
            <a:ext cx="21431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latin typeface="Franklin Gothic Book" pitchFamily="34" charset="0"/>
              </a:rPr>
              <a:t>Г(И)А-9 </a:t>
            </a:r>
          </a:p>
          <a:p>
            <a:pPr algn="ctr"/>
            <a:r>
              <a:rPr lang="ru-RU" sz="1600" b="1">
                <a:latin typeface="Franklin Gothic Book" pitchFamily="34" charset="0"/>
              </a:rPr>
              <a:t>пройдена </a:t>
            </a:r>
          </a:p>
          <a:p>
            <a:pPr algn="ctr"/>
            <a:r>
              <a:rPr lang="ru-RU" sz="1600" b="1">
                <a:latin typeface="Franklin Gothic Book" pitchFamily="34" charset="0"/>
              </a:rPr>
              <a:t>успешно</a:t>
            </a:r>
          </a:p>
        </p:txBody>
      </p:sp>
      <p:sp>
        <p:nvSpPr>
          <p:cNvPr id="69647" name="Line 14"/>
          <p:cNvSpPr>
            <a:spLocks noChangeShapeType="1"/>
          </p:cNvSpPr>
          <p:nvPr/>
        </p:nvSpPr>
        <p:spPr bwMode="auto">
          <a:xfrm>
            <a:off x="5795963" y="1628775"/>
            <a:ext cx="360362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9648" name="Line 15"/>
          <p:cNvSpPr>
            <a:spLocks noChangeShapeType="1"/>
          </p:cNvSpPr>
          <p:nvPr/>
        </p:nvSpPr>
        <p:spPr bwMode="auto">
          <a:xfrm>
            <a:off x="5795963" y="3070225"/>
            <a:ext cx="43180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9649" name="Line 16"/>
          <p:cNvSpPr>
            <a:spLocks noChangeShapeType="1"/>
          </p:cNvSpPr>
          <p:nvPr/>
        </p:nvSpPr>
        <p:spPr bwMode="auto">
          <a:xfrm>
            <a:off x="2987675" y="3070225"/>
            <a:ext cx="504825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9650" name="Line 17"/>
          <p:cNvSpPr>
            <a:spLocks noChangeShapeType="1"/>
          </p:cNvSpPr>
          <p:nvPr/>
        </p:nvSpPr>
        <p:spPr bwMode="auto">
          <a:xfrm>
            <a:off x="2195513" y="2205038"/>
            <a:ext cx="792162" cy="0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651" name="Line 18"/>
          <p:cNvSpPr>
            <a:spLocks noChangeShapeType="1"/>
          </p:cNvSpPr>
          <p:nvPr/>
        </p:nvSpPr>
        <p:spPr bwMode="auto">
          <a:xfrm flipV="1">
            <a:off x="2987675" y="1628775"/>
            <a:ext cx="0" cy="2665413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652" name="Line 19"/>
          <p:cNvSpPr>
            <a:spLocks noChangeShapeType="1"/>
          </p:cNvSpPr>
          <p:nvPr/>
        </p:nvSpPr>
        <p:spPr bwMode="auto">
          <a:xfrm>
            <a:off x="2987675" y="4294188"/>
            <a:ext cx="504825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9653" name="Text Box 20"/>
          <p:cNvSpPr txBox="1">
            <a:spLocks noChangeArrowheads="1"/>
          </p:cNvSpPr>
          <p:nvPr/>
        </p:nvSpPr>
        <p:spPr bwMode="auto">
          <a:xfrm>
            <a:off x="2174875" y="1981200"/>
            <a:ext cx="812800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100" i="1">
                <a:solidFill>
                  <a:srgbClr val="000000"/>
                </a:solidFill>
                <a:latin typeface="Franklin Gothic Book" pitchFamily="34" charset="0"/>
              </a:rPr>
              <a:t>допущен</a:t>
            </a:r>
          </a:p>
        </p:txBody>
      </p:sp>
      <p:sp>
        <p:nvSpPr>
          <p:cNvPr id="69654" name="Line 21"/>
          <p:cNvSpPr>
            <a:spLocks noChangeShapeType="1"/>
          </p:cNvSpPr>
          <p:nvPr/>
        </p:nvSpPr>
        <p:spPr bwMode="auto">
          <a:xfrm flipH="1">
            <a:off x="2987675" y="5589588"/>
            <a:ext cx="4464050" cy="0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9655" name="Line 22"/>
          <p:cNvSpPr>
            <a:spLocks noChangeShapeType="1"/>
          </p:cNvSpPr>
          <p:nvPr/>
        </p:nvSpPr>
        <p:spPr bwMode="auto">
          <a:xfrm flipV="1">
            <a:off x="7380288" y="2278063"/>
            <a:ext cx="0" cy="503237"/>
          </a:xfrm>
          <a:prstGeom prst="line">
            <a:avLst/>
          </a:prstGeom>
          <a:noFill/>
          <a:ln w="28575">
            <a:solidFill>
              <a:srgbClr val="808080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69656" name="Text Box 23"/>
          <p:cNvSpPr txBox="1">
            <a:spLocks noChangeArrowheads="1"/>
          </p:cNvSpPr>
          <p:nvPr/>
        </p:nvSpPr>
        <p:spPr bwMode="auto">
          <a:xfrm>
            <a:off x="7308850" y="2479675"/>
            <a:ext cx="576263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i="1">
                <a:solidFill>
                  <a:srgbClr val="000000"/>
                </a:solidFill>
                <a:latin typeface="Franklin Gothic Book" pitchFamily="34" charset="0"/>
              </a:rPr>
              <a:t>сдал</a:t>
            </a:r>
          </a:p>
        </p:txBody>
      </p:sp>
      <p:sp>
        <p:nvSpPr>
          <p:cNvPr id="69657" name="Line 24"/>
          <p:cNvSpPr>
            <a:spLocks noChangeShapeType="1"/>
          </p:cNvSpPr>
          <p:nvPr/>
        </p:nvSpPr>
        <p:spPr bwMode="auto">
          <a:xfrm flipV="1">
            <a:off x="7451725" y="3717925"/>
            <a:ext cx="0" cy="1871663"/>
          </a:xfrm>
          <a:prstGeom prst="line">
            <a:avLst/>
          </a:prstGeom>
          <a:noFill/>
          <a:ln w="25400">
            <a:solidFill>
              <a:srgbClr val="80808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9658" name="Text Box 25"/>
          <p:cNvSpPr txBox="1">
            <a:spLocks noChangeArrowheads="1"/>
          </p:cNvSpPr>
          <p:nvPr/>
        </p:nvSpPr>
        <p:spPr bwMode="auto">
          <a:xfrm>
            <a:off x="7380288" y="3862388"/>
            <a:ext cx="576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i="1">
                <a:solidFill>
                  <a:srgbClr val="000000"/>
                </a:solidFill>
                <a:latin typeface="Franklin Gothic Book" pitchFamily="34" charset="0"/>
              </a:rPr>
              <a:t>не сдал</a:t>
            </a:r>
          </a:p>
        </p:txBody>
      </p:sp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611188" y="404813"/>
            <a:ext cx="82296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i="1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02427" name="Rectangle 27"/>
          <p:cNvSpPr>
            <a:spLocks noChangeArrowheads="1"/>
          </p:cNvSpPr>
          <p:nvPr/>
        </p:nvSpPr>
        <p:spPr bwMode="auto">
          <a:xfrm>
            <a:off x="709613" y="300038"/>
            <a:ext cx="65722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Модель аттестации 9 классов </a:t>
            </a:r>
            <a:b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ru-RU" sz="24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(по проекту Положения о проведении Г(И)А-9)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2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>
            <a:normAutofit fontScale="850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3802905-F1F8-4301-B737-CDDFF33AEC1C}" type="slidenum">
              <a:rPr lang="ru-RU">
                <a:solidFill>
                  <a:schemeClr val="accent1">
                    <a:shade val="75000"/>
                  </a:schemeClr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34</a:t>
            </a:fld>
            <a:endParaRPr lang="ru-RU">
              <a:solidFill>
                <a:schemeClr val="accent1">
                  <a:shade val="75000"/>
                </a:schemeClr>
              </a:solidFill>
            </a:endParaRPr>
          </a:p>
        </p:txBody>
      </p:sp>
      <p:sp>
        <p:nvSpPr>
          <p:cNvPr id="70659" name="Rectangle 2"/>
          <p:cNvSpPr>
            <a:spLocks noChangeArrowheads="1"/>
          </p:cNvSpPr>
          <p:nvPr/>
        </p:nvSpPr>
        <p:spPr bwMode="auto">
          <a:xfrm>
            <a:off x="179388" y="2420938"/>
            <a:ext cx="3816350" cy="23653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 algn="ctr"/>
            <a:r>
              <a:rPr lang="ru-RU" sz="1600" b="1"/>
              <a:t>Допуск к Г(И)А</a:t>
            </a:r>
          </a:p>
          <a:p>
            <a:pPr marL="342900" indent="-342900" algn="ctr"/>
            <a:r>
              <a:rPr lang="ru-RU" sz="1400"/>
              <a:t>(</a:t>
            </a:r>
            <a:r>
              <a:rPr lang="ru-RU" sz="1200"/>
              <a:t>выпускники, имеющие годовые отметки </a:t>
            </a:r>
          </a:p>
          <a:p>
            <a:pPr marL="342900" indent="-342900" algn="ctr"/>
            <a:r>
              <a:rPr lang="ru-RU" sz="1200" u="sng"/>
              <a:t>по всем</a:t>
            </a:r>
            <a:r>
              <a:rPr lang="ru-RU" sz="1200"/>
              <a:t> общеобразовательным </a:t>
            </a:r>
          </a:p>
          <a:p>
            <a:pPr marL="342900" indent="-342900" algn="ctr"/>
            <a:r>
              <a:rPr lang="ru-RU" sz="1200"/>
              <a:t>предметам учебного плана </a:t>
            </a:r>
          </a:p>
          <a:p>
            <a:pPr marL="342900" indent="-342900" algn="ctr"/>
            <a:r>
              <a:rPr lang="ru-RU" sz="1200"/>
              <a:t>за 9 класс </a:t>
            </a:r>
          </a:p>
          <a:p>
            <a:pPr marL="342900" indent="-342900" algn="ctr"/>
            <a:r>
              <a:rPr lang="ru-RU" sz="1200" u="sng"/>
              <a:t>не ниже удовлетворительных</a:t>
            </a:r>
            <a:r>
              <a:rPr lang="ru-RU" sz="1200"/>
              <a:t>, </a:t>
            </a:r>
          </a:p>
          <a:p>
            <a:pPr marL="342900" indent="-342900" algn="ctr"/>
            <a:r>
              <a:rPr lang="ru-RU" sz="1200"/>
              <a:t>а также обучающиеся, </a:t>
            </a:r>
          </a:p>
          <a:p>
            <a:pPr marL="342900" indent="-342900" algn="ctr"/>
            <a:r>
              <a:rPr lang="ru-RU" sz="1200"/>
              <a:t>имеющие </a:t>
            </a:r>
            <a:r>
              <a:rPr lang="ru-RU" sz="1200" u="sng"/>
              <a:t>неудовлетворительную годовую отметку</a:t>
            </a:r>
            <a:r>
              <a:rPr lang="ru-RU" sz="1200"/>
              <a:t> </a:t>
            </a:r>
          </a:p>
          <a:p>
            <a:pPr marL="342900" indent="-342900" algn="ctr"/>
            <a:r>
              <a:rPr lang="ru-RU" sz="1200" u="sng"/>
              <a:t>по одному предмету</a:t>
            </a:r>
            <a:r>
              <a:rPr lang="ru-RU" sz="1200"/>
              <a:t>, с обязательной </a:t>
            </a:r>
          </a:p>
          <a:p>
            <a:pPr marL="342900" indent="-342900" algn="ctr"/>
            <a:r>
              <a:rPr lang="ru-RU" sz="1200"/>
              <a:t>сдачей экзамена по этому предмету)</a:t>
            </a:r>
          </a:p>
        </p:txBody>
      </p:sp>
      <p:sp>
        <p:nvSpPr>
          <p:cNvPr id="70660" name="Text Box 3"/>
          <p:cNvSpPr txBox="1">
            <a:spLocks noChangeArrowheads="1"/>
          </p:cNvSpPr>
          <p:nvPr/>
        </p:nvSpPr>
        <p:spPr bwMode="auto">
          <a:xfrm>
            <a:off x="755650" y="4724400"/>
            <a:ext cx="241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>
                <a:solidFill>
                  <a:srgbClr val="000000"/>
                </a:solidFill>
              </a:rPr>
              <a:t>Расчет итоговой отметки</a:t>
            </a:r>
          </a:p>
        </p:txBody>
      </p:sp>
      <p:sp>
        <p:nvSpPr>
          <p:cNvPr id="70661" name="_s1031"/>
          <p:cNvSpPr>
            <a:spLocks noChangeArrowheads="1"/>
          </p:cNvSpPr>
          <p:nvPr/>
        </p:nvSpPr>
        <p:spPr bwMode="auto">
          <a:xfrm>
            <a:off x="4143375" y="714375"/>
            <a:ext cx="2714625" cy="554038"/>
          </a:xfrm>
          <a:prstGeom prst="rect">
            <a:avLst/>
          </a:prstGeom>
          <a:solidFill>
            <a:schemeClr val="bg1"/>
          </a:solidFill>
          <a:ln w="76200" cmpd="dbl">
            <a:solidFill>
              <a:schemeClr val="accent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ru-RU" sz="1400" b="1">
                <a:solidFill>
                  <a:srgbClr val="000000"/>
                </a:solidFill>
              </a:rPr>
              <a:t>Обязательные предметы</a:t>
            </a:r>
          </a:p>
        </p:txBody>
      </p:sp>
      <p:sp>
        <p:nvSpPr>
          <p:cNvPr id="70662" name="_s1032"/>
          <p:cNvSpPr>
            <a:spLocks noChangeArrowheads="1"/>
          </p:cNvSpPr>
          <p:nvPr/>
        </p:nvSpPr>
        <p:spPr bwMode="auto">
          <a:xfrm>
            <a:off x="2643188" y="1628775"/>
            <a:ext cx="1571625" cy="649288"/>
          </a:xfrm>
          <a:prstGeom prst="rect">
            <a:avLst/>
          </a:prstGeom>
          <a:solidFill>
            <a:schemeClr val="bg1"/>
          </a:solidFill>
          <a:ln w="76200" cmpd="dbl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ru-RU" sz="1400" b="1">
                <a:solidFill>
                  <a:srgbClr val="000000"/>
                </a:solidFill>
              </a:rPr>
              <a:t>Русский язык</a:t>
            </a:r>
          </a:p>
        </p:txBody>
      </p:sp>
      <p:sp>
        <p:nvSpPr>
          <p:cNvPr id="70663" name="_s1033"/>
          <p:cNvSpPr>
            <a:spLocks noChangeArrowheads="1"/>
          </p:cNvSpPr>
          <p:nvPr/>
        </p:nvSpPr>
        <p:spPr bwMode="auto">
          <a:xfrm>
            <a:off x="4500563" y="1628775"/>
            <a:ext cx="2286000" cy="649288"/>
          </a:xfrm>
          <a:prstGeom prst="rect">
            <a:avLst/>
          </a:prstGeom>
          <a:solidFill>
            <a:schemeClr val="bg1"/>
          </a:solidFill>
          <a:ln w="76200" cmpd="dbl">
            <a:solidFill>
              <a:schemeClr val="accent2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ru-RU" sz="1400" b="1">
                <a:solidFill>
                  <a:srgbClr val="000000"/>
                </a:solidFill>
              </a:rPr>
              <a:t>Математика</a:t>
            </a:r>
          </a:p>
        </p:txBody>
      </p:sp>
      <p:sp>
        <p:nvSpPr>
          <p:cNvPr id="70664" name="_s1034"/>
          <p:cNvSpPr>
            <a:spLocks noChangeArrowheads="1"/>
          </p:cNvSpPr>
          <p:nvPr/>
        </p:nvSpPr>
        <p:spPr bwMode="auto">
          <a:xfrm>
            <a:off x="7000875" y="500063"/>
            <a:ext cx="1819275" cy="1928812"/>
          </a:xfrm>
          <a:prstGeom prst="rect">
            <a:avLst/>
          </a:prstGeom>
          <a:solidFill>
            <a:schemeClr val="bg1"/>
          </a:solidFill>
          <a:ln w="76200" cmpd="dbl">
            <a:solidFill>
              <a:schemeClr val="accent2"/>
            </a:solidFill>
            <a:prstDash val="dash"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ru-RU" b="1">
                <a:solidFill>
                  <a:srgbClr val="000000"/>
                </a:solidFill>
              </a:rPr>
              <a:t>Предмет, который</a:t>
            </a:r>
          </a:p>
          <a:p>
            <a:pPr algn="ctr"/>
            <a:r>
              <a:rPr lang="ru-RU" b="1">
                <a:solidFill>
                  <a:srgbClr val="000000"/>
                </a:solidFill>
              </a:rPr>
              <a:t>дополнительно </a:t>
            </a:r>
          </a:p>
          <a:p>
            <a:pPr algn="ctr"/>
            <a:r>
              <a:rPr lang="ru-RU" b="1">
                <a:solidFill>
                  <a:srgbClr val="000000"/>
                </a:solidFill>
              </a:rPr>
              <a:t>может быть</a:t>
            </a:r>
          </a:p>
          <a:p>
            <a:pPr algn="ctr"/>
            <a:r>
              <a:rPr lang="ru-RU" b="1">
                <a:solidFill>
                  <a:srgbClr val="000000"/>
                </a:solidFill>
              </a:rPr>
              <a:t>установлен </a:t>
            </a:r>
          </a:p>
          <a:p>
            <a:pPr algn="ctr"/>
            <a:r>
              <a:rPr lang="ru-RU" b="1">
                <a:solidFill>
                  <a:srgbClr val="000000"/>
                </a:solidFill>
              </a:rPr>
              <a:t>субъектом РФ </a:t>
            </a:r>
          </a:p>
        </p:txBody>
      </p:sp>
      <p:graphicFrame>
        <p:nvGraphicFramePr>
          <p:cNvPr id="17462" name="Group 54"/>
          <p:cNvGraphicFramePr>
            <a:graphicFrameLocks noGrp="1"/>
          </p:cNvGraphicFramePr>
          <p:nvPr/>
        </p:nvGraphicFramePr>
        <p:xfrm>
          <a:off x="4356100" y="2995613"/>
          <a:ext cx="4608513" cy="1893887"/>
        </p:xfrm>
        <a:graphic>
          <a:graphicData uri="http://schemas.openxmlformats.org/drawingml/2006/table">
            <a:tbl>
              <a:tblPr/>
              <a:tblGrid>
                <a:gridCol w="787400"/>
                <a:gridCol w="779463"/>
                <a:gridCol w="1100137"/>
                <a:gridCol w="1023938"/>
                <a:gridCol w="917575"/>
              </a:tblGrid>
              <a:tr h="116028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Литера-тура</a:t>
                      </a:r>
                    </a:p>
                  </a:txBody>
                  <a:tcPr marL="90000" marR="90000" marT="46795" marB="4679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Ин. яз. (английский, французский, немецкий и испанский)</a:t>
                      </a:r>
                    </a:p>
                  </a:txBody>
                  <a:tcPr marL="90000" marR="90000" marT="46795" marB="4679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Физика</a:t>
                      </a:r>
                    </a:p>
                  </a:txBody>
                  <a:tcPr marL="90000" marR="90000" marT="46795" marB="4679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Химия</a:t>
                      </a:r>
                    </a:p>
                  </a:txBody>
                  <a:tcPr marL="90000" marR="90000" marT="46795" marB="4679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</a:tr>
              <a:tr h="73360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География</a:t>
                      </a:r>
                    </a:p>
                  </a:txBody>
                  <a:tcPr marL="90000" marR="90000" marT="46795" marB="4679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История</a:t>
                      </a:r>
                    </a:p>
                  </a:txBody>
                  <a:tcPr marL="90000" marR="90000" marT="46795" marB="4679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Общество-знание</a:t>
                      </a:r>
                    </a:p>
                  </a:txBody>
                  <a:tcPr marL="90000" marR="90000" marT="46795" marB="4679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Биология</a:t>
                      </a:r>
                    </a:p>
                  </a:txBody>
                  <a:tcPr marL="90000" marR="90000" marT="46795" marB="4679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Информатика и ИКТ</a:t>
                      </a:r>
                    </a:p>
                  </a:txBody>
                  <a:tcPr marL="90000" marR="90000" marT="46795" marB="4679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0684" name="Rectangle 27"/>
          <p:cNvSpPr>
            <a:spLocks noChangeArrowheads="1"/>
          </p:cNvSpPr>
          <p:nvPr/>
        </p:nvSpPr>
        <p:spPr bwMode="auto">
          <a:xfrm>
            <a:off x="5076825" y="2708275"/>
            <a:ext cx="3167063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100" b="1"/>
              <a:t>Предметы по выбору</a:t>
            </a:r>
          </a:p>
        </p:txBody>
      </p:sp>
      <p:graphicFrame>
        <p:nvGraphicFramePr>
          <p:cNvPr id="17464" name="Group 56"/>
          <p:cNvGraphicFramePr>
            <a:graphicFrameLocks noGrp="1"/>
          </p:cNvGraphicFramePr>
          <p:nvPr/>
        </p:nvGraphicFramePr>
        <p:xfrm>
          <a:off x="3929063" y="5445125"/>
          <a:ext cx="4891087" cy="1096963"/>
        </p:xfrm>
        <a:graphic>
          <a:graphicData uri="http://schemas.openxmlformats.org/drawingml/2006/table">
            <a:tbl>
              <a:tblPr/>
              <a:tblGrid>
                <a:gridCol w="2709492"/>
                <a:gridCol w="2181595"/>
              </a:tblGrid>
              <a:tr h="45706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Для поступления в профильный класс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07" marB="45707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Для поступления в СПО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89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Перечень предметов определяет ОУ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07" marB="45707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Перечень предметов соответствует профилю ОУ СПО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395288" y="188913"/>
            <a:ext cx="82296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Модель аттестации 9 классов </a:t>
            </a:r>
            <a:br>
              <a:rPr lang="ru-RU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ru-RU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(по проекту Положения о проведении ГИА-9)</a:t>
            </a:r>
          </a:p>
        </p:txBody>
      </p:sp>
      <p:sp>
        <p:nvSpPr>
          <p:cNvPr id="70697" name="Line 42"/>
          <p:cNvSpPr>
            <a:spLocks noChangeShapeType="1"/>
          </p:cNvSpPr>
          <p:nvPr/>
        </p:nvSpPr>
        <p:spPr bwMode="auto">
          <a:xfrm flipH="1">
            <a:off x="3779838" y="1268413"/>
            <a:ext cx="576262" cy="2159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0698" name="Line 43"/>
          <p:cNvSpPr>
            <a:spLocks noChangeShapeType="1"/>
          </p:cNvSpPr>
          <p:nvPr/>
        </p:nvSpPr>
        <p:spPr bwMode="auto">
          <a:xfrm flipH="1">
            <a:off x="4932363" y="1412875"/>
            <a:ext cx="144462" cy="14446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0699" name="Line 44"/>
          <p:cNvSpPr>
            <a:spLocks noChangeShapeType="1"/>
          </p:cNvSpPr>
          <p:nvPr/>
        </p:nvSpPr>
        <p:spPr bwMode="auto">
          <a:xfrm>
            <a:off x="6156325" y="1412875"/>
            <a:ext cx="144463" cy="144463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0700" name="Line 45"/>
          <p:cNvSpPr>
            <a:spLocks noChangeShapeType="1"/>
          </p:cNvSpPr>
          <p:nvPr/>
        </p:nvSpPr>
        <p:spPr bwMode="auto">
          <a:xfrm>
            <a:off x="6804025" y="1196975"/>
            <a:ext cx="720725" cy="2159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0701" name="Line 46"/>
          <p:cNvSpPr>
            <a:spLocks noChangeShapeType="1"/>
          </p:cNvSpPr>
          <p:nvPr/>
        </p:nvSpPr>
        <p:spPr bwMode="auto">
          <a:xfrm>
            <a:off x="6443663" y="2349500"/>
            <a:ext cx="0" cy="358775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0702" name="Line 47"/>
          <p:cNvSpPr>
            <a:spLocks noChangeShapeType="1"/>
          </p:cNvSpPr>
          <p:nvPr/>
        </p:nvSpPr>
        <p:spPr bwMode="auto">
          <a:xfrm>
            <a:off x="7812088" y="2276475"/>
            <a:ext cx="0" cy="431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0703" name="Rectangle 48"/>
          <p:cNvSpPr>
            <a:spLocks noChangeArrowheads="1"/>
          </p:cNvSpPr>
          <p:nvPr/>
        </p:nvSpPr>
        <p:spPr bwMode="auto">
          <a:xfrm>
            <a:off x="539750" y="5000625"/>
            <a:ext cx="2952750" cy="18573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>
                <a:latin typeface="Franklin Gothic Book" pitchFamily="34" charset="0"/>
              </a:rPr>
              <a:t>Среднее арифметическое годовой отметки по предмету за весь курс его изучения в основной школе</a:t>
            </a:r>
          </a:p>
        </p:txBody>
      </p:sp>
      <p:sp>
        <p:nvSpPr>
          <p:cNvPr id="70704" name="Text Box 49"/>
          <p:cNvSpPr txBox="1">
            <a:spLocks noChangeArrowheads="1"/>
          </p:cNvSpPr>
          <p:nvPr/>
        </p:nvSpPr>
        <p:spPr bwMode="auto">
          <a:xfrm>
            <a:off x="6732588" y="2427288"/>
            <a:ext cx="777875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100" b="1">
                <a:solidFill>
                  <a:schemeClr val="accent2"/>
                </a:solidFill>
                <a:latin typeface="Franklin Gothic Book" pitchFamily="34" charset="0"/>
              </a:rPr>
              <a:t>из числа</a:t>
            </a:r>
          </a:p>
        </p:txBody>
      </p:sp>
      <p:sp>
        <p:nvSpPr>
          <p:cNvPr id="70705" name="Rectangle 28"/>
          <p:cNvSpPr>
            <a:spLocks noChangeArrowheads="1"/>
          </p:cNvSpPr>
          <p:nvPr/>
        </p:nvSpPr>
        <p:spPr bwMode="auto">
          <a:xfrm>
            <a:off x="4643438" y="5084763"/>
            <a:ext cx="4032250" cy="2159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100" b="1"/>
              <a:t>Определение предметов по выбору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913" y="981075"/>
            <a:ext cx="7632700" cy="5256213"/>
          </a:xfrm>
        </p:spPr>
        <p:txBody>
          <a:bodyPr/>
          <a:lstStyle/>
          <a:p>
            <a:pPr>
              <a:defRPr/>
            </a:pPr>
            <a:r>
              <a:rPr lang="en-US" dirty="0" smtClean="0">
                <a:hlinkClick r:id="rId2"/>
              </a:rPr>
              <a:t>http://www.fipi.ru/content/otkrytyy-bank-zadaniy-ege</a:t>
            </a:r>
            <a:endParaRPr lang="ru-RU" dirty="0" smtClean="0"/>
          </a:p>
          <a:p>
            <a:pPr>
              <a:defRPr/>
            </a:pPr>
            <a:r>
              <a:rPr lang="en-US" dirty="0" smtClean="0">
                <a:hlinkClick r:id="rId3"/>
              </a:rPr>
              <a:t>http://www.fipi.ru/content/otkrytyy-bank-zadaniy-oge</a:t>
            </a:r>
            <a:endParaRPr lang="ru-RU" dirty="0" smtClean="0"/>
          </a:p>
          <a:p>
            <a:pPr>
              <a:defRPr/>
            </a:pPr>
            <a:r>
              <a:rPr lang="en-US" dirty="0" smtClean="0">
                <a:hlinkClick r:id="rId4"/>
              </a:rPr>
              <a:t>http://fipi.ru/ege-i-gve-11/itogovoe-sochinenie</a:t>
            </a:r>
            <a:endParaRPr lang="ru-RU" dirty="0" smtClean="0"/>
          </a:p>
          <a:p>
            <a:pPr>
              <a:defRPr/>
            </a:pPr>
            <a:r>
              <a:rPr lang="en-US" dirty="0" smtClean="0">
                <a:hlinkClick r:id="rId5"/>
              </a:rPr>
              <a:t>http://www.ege.edu.ru/ru/</a:t>
            </a:r>
            <a:endParaRPr lang="ru-RU" dirty="0" smtClean="0"/>
          </a:p>
          <a:p>
            <a:pPr>
              <a:defRPr/>
            </a:pPr>
            <a:r>
              <a:rPr lang="en-US" dirty="0"/>
              <a:t>https://sdamgia.ru/</a:t>
            </a:r>
            <a:endParaRPr lang="ru-RU" dirty="0" smtClean="0"/>
          </a:p>
          <a:p>
            <a:pPr marL="0" indent="0">
              <a:buFontTx/>
              <a:buNone/>
              <a:defRPr/>
            </a:pPr>
            <a:endParaRPr lang="ru-RU" smtClean="0"/>
          </a:p>
          <a:p>
            <a:pPr marL="0" indent="0"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3"/>
          <p:cNvSpPr>
            <a:spLocks noGrp="1"/>
          </p:cNvSpPr>
          <p:nvPr>
            <p:ph type="title"/>
          </p:nvPr>
        </p:nvSpPr>
        <p:spPr>
          <a:xfrm>
            <a:off x="642938" y="714375"/>
            <a:ext cx="8229600" cy="1069975"/>
          </a:xfrm>
        </p:spPr>
        <p:txBody>
          <a:bodyPr/>
          <a:lstStyle/>
          <a:p>
            <a:r>
              <a:rPr lang="ru-RU" smtClean="0"/>
              <a:t>ФОРМЫ ПРОВЕДЕНИЯ ГИА</a:t>
            </a:r>
          </a:p>
        </p:txBody>
      </p:sp>
      <p:sp>
        <p:nvSpPr>
          <p:cNvPr id="39939" name="Содержимое 2"/>
          <p:cNvSpPr>
            <a:spLocks noGrp="1"/>
          </p:cNvSpPr>
          <p:nvPr>
            <p:ph idx="4294967295"/>
          </p:nvPr>
        </p:nvSpPr>
        <p:spPr>
          <a:xfrm>
            <a:off x="914400" y="1785938"/>
            <a:ext cx="8229600" cy="4324350"/>
          </a:xfrm>
        </p:spPr>
        <p:txBody>
          <a:bodyPr/>
          <a:lstStyle/>
          <a:p>
            <a:pPr marL="0" indent="539750" algn="just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539750" algn="l"/>
              </a:tabLst>
            </a:pPr>
            <a:r>
              <a:rPr 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ОГЭ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– это форма государственной итоговой аттестации по образовательным программам основного общего образования. При проведении ОГЭ используются контрольные измерительные материалы стандартизированной формы.</a:t>
            </a:r>
          </a:p>
          <a:p>
            <a:pPr marL="0" indent="539750" algn="just">
              <a:lnSpc>
                <a:spcPct val="90000"/>
              </a:lnSpc>
              <a:spcBef>
                <a:spcPct val="0"/>
              </a:spcBef>
              <a:buFontTx/>
              <a:buNone/>
              <a:tabLst>
                <a:tab pos="539750" algn="l"/>
              </a:tabLst>
            </a:pPr>
            <a:r>
              <a:rPr lang="ru-RU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ГВЭ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– форма ГИА в виде письменных и устных экзаменов с использованием текстов, тем, заданий, билетов.</a:t>
            </a:r>
          </a:p>
          <a:p>
            <a:pPr marL="0" indent="539750">
              <a:lnSpc>
                <a:spcPct val="90000"/>
              </a:lnSpc>
              <a:buFontTx/>
              <a:buNone/>
              <a:tabLst>
                <a:tab pos="539750" algn="l"/>
              </a:tabLst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71600" y="1557338"/>
            <a:ext cx="7772400" cy="1362075"/>
          </a:xfrm>
        </p:spPr>
        <p:txBody>
          <a:bodyPr/>
          <a:lstStyle/>
          <a:p>
            <a:pPr algn="ctr">
              <a:defRPr/>
            </a:pPr>
            <a:r>
              <a:rPr lang="ru-RU" i="1" dirty="0" smtClean="0"/>
              <a:t>ЧТО СДАЕМ?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Содержимое 2"/>
          <p:cNvSpPr>
            <a:spLocks noGrp="1"/>
          </p:cNvSpPr>
          <p:nvPr>
            <p:ph idx="1"/>
          </p:nvPr>
        </p:nvSpPr>
        <p:spPr>
          <a:xfrm>
            <a:off x="428625" y="571500"/>
            <a:ext cx="8358188" cy="5929313"/>
          </a:xfrm>
        </p:spPr>
        <p:txBody>
          <a:bodyPr/>
          <a:lstStyle/>
          <a:p>
            <a:pPr marL="0" indent="539750" algn="just">
              <a:spcBef>
                <a:spcPct val="0"/>
              </a:spcBef>
              <a:buFontTx/>
              <a:buNone/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2015 году обязательными экзаменами в форме ГИА являлись только русский язык и математика.</a:t>
            </a:r>
          </a:p>
          <a:p>
            <a:pPr marL="0" indent="539750" algn="just">
              <a:spcBef>
                <a:spcPct val="0"/>
              </a:spcBef>
              <a:buFontTx/>
              <a:buNone/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2016 года, кроме русского языка и математики, школьников обязали сдавать ещё два экзамена по выбору.</a:t>
            </a:r>
          </a:p>
          <a:p>
            <a:pPr marL="0" indent="539750" algn="just">
              <a:spcBef>
                <a:spcPct val="0"/>
              </a:spcBef>
              <a:buFontTx/>
              <a:buNone/>
            </a:pPr>
            <a:r>
              <a:rPr lang="ru-RU" sz="200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Соответствующее нововведение зафиксировано в приказа Минобрнауки. 1. Пункт 4 изложить в следующей редакции: «ГИА включает в себя обязательные экзамены по русскому языку и математике, а также экзамены по двум учебным предметам по выбору обучающегося из числа учебных предметов: </a:t>
            </a:r>
          </a:p>
          <a:p>
            <a:pPr marL="0" indent="539750" algn="just">
              <a:spcBef>
                <a:spcPct val="0"/>
              </a:spcBef>
            </a:pPr>
            <a:r>
              <a:rPr lang="ru-RU" sz="200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физика</a:t>
            </a:r>
            <a:endPara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39750" algn="just">
              <a:spcBef>
                <a:spcPct val="0"/>
              </a:spcBef>
            </a:pPr>
            <a:r>
              <a:rPr lang="ru-RU" sz="200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химия</a:t>
            </a:r>
            <a:endPara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39750" algn="just">
              <a:spcBef>
                <a:spcPct val="0"/>
              </a:spcBef>
            </a:pPr>
            <a:r>
              <a:rPr lang="ru-RU" sz="200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биология</a:t>
            </a:r>
            <a:endPara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39750" algn="just">
              <a:spcBef>
                <a:spcPct val="0"/>
              </a:spcBef>
            </a:pPr>
            <a:r>
              <a:rPr lang="ru-RU" sz="200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литература </a:t>
            </a:r>
            <a:endPara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39750" algn="just">
              <a:spcBef>
                <a:spcPct val="0"/>
              </a:spcBef>
            </a:pPr>
            <a:r>
              <a:rPr lang="ru-RU" sz="200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география</a:t>
            </a:r>
            <a:endPara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39750" algn="just">
              <a:spcBef>
                <a:spcPct val="0"/>
              </a:spcBef>
            </a:pPr>
            <a:r>
              <a:rPr lang="ru-RU" sz="200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история</a:t>
            </a:r>
            <a:endPara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39750" algn="just">
              <a:spcBef>
                <a:spcPct val="0"/>
              </a:spcBef>
            </a:pPr>
            <a:r>
              <a:rPr lang="ru-RU" sz="200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обществознание</a:t>
            </a:r>
            <a:endPara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39750" algn="just">
              <a:spcBef>
                <a:spcPct val="0"/>
              </a:spcBef>
            </a:pPr>
            <a:r>
              <a:rPr lang="ru-RU" sz="200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иностранные языки (английский, французский, немецкий и испанский языки)</a:t>
            </a:r>
            <a:endPara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539750" algn="just">
              <a:spcBef>
                <a:spcPct val="0"/>
              </a:spcBef>
            </a:pPr>
            <a:r>
              <a:rPr lang="ru-RU" sz="2000" smtClean="0">
                <a:solidFill>
                  <a:srgbClr val="0000FF"/>
                </a:solidFill>
                <a:latin typeface="Times New Roman" pitchFamily="18" charset="0"/>
                <a:ea typeface="Calibri" pitchFamily="34" charset="0"/>
                <a:cs typeface="Calibri" pitchFamily="34" charset="0"/>
              </a:rPr>
              <a:t>информатика и информационно-коммуникационные технологии (ИКТ) </a:t>
            </a:r>
            <a:endParaRPr lang="ru-RU" sz="2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550" y="1285875"/>
            <a:ext cx="7686675" cy="4324350"/>
          </a:xfrm>
        </p:spPr>
        <p:txBody>
          <a:bodyPr>
            <a:normAutofit fontScale="85000" lnSpcReduction="10000"/>
          </a:bodyPr>
          <a:lstStyle/>
          <a:p>
            <a:pPr marL="3175" indent="11113" algn="just">
              <a:buFontTx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Первый замминистра образования и науки России Наталья Третьяк заявляла, что в министерстве недовольны тем, что среди школьников намечается тенденция: сдавать только то, что обязательно, а от предметов по выбору отказываться вовсе. Наталья Третьяк сообщила, что вслед за ЕГЭ министерство намерено реформировать ОГЭ, поэтапно увеличив число обязательных экзаменов в девятых классах: с 2016 года сделать вместо двух – четыре, с 2018 – пять, а с 2020 – шесть.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  <a:defRPr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71600" y="1916113"/>
            <a:ext cx="7772400" cy="1362075"/>
          </a:xfrm>
        </p:spPr>
        <p:txBody>
          <a:bodyPr/>
          <a:lstStyle/>
          <a:p>
            <a:pPr algn="ctr">
              <a:defRPr/>
            </a:pPr>
            <a:r>
              <a:rPr lang="ru-RU" i="1" dirty="0" smtClean="0"/>
              <a:t>КАК СДАЕМ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500063" y="500063"/>
            <a:ext cx="8229600" cy="6000750"/>
          </a:xfrm>
        </p:spPr>
        <p:txBody>
          <a:bodyPr>
            <a:normAutofit fontScale="92500" lnSpcReduction="10000"/>
          </a:bodyPr>
          <a:lstStyle/>
          <a:p>
            <a:pPr algn="just"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ОГЭ по всем учебным предметам начинается в 10.00 по местному времени. В день экзамена участник ОГЭ прибывает в ППЭ не позднее 9.15 по местному времени.</a:t>
            </a:r>
          </a:p>
          <a:p>
            <a:pPr algn="just"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Место проведения: ППЭ в школе с. Овсянка</a:t>
            </a:r>
          </a:p>
          <a:p>
            <a:pPr algn="just"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Допуск в ППЭ осуществляется при наличии у участников документов, удостоверяющих личность, и при наличии их в списках распределения в данный ППЭ.</a:t>
            </a:r>
          </a:p>
          <a:p>
            <a:pPr algn="just">
              <a:buFontTx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случае отсутствия у обучающихся документа, удостоверяющего личность, он допускается в ППЭ после подтверждения его личности сопровождающим.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4_Edubooks">
  <a:themeElements>
    <a:clrScheme name="54_Edubook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54_Edubook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4_Edubook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4_Edubook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4_Edubook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4_Edubook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4_Edubook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54_Edubook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4_Edubook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4_Edubook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4_Edubook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4_Edubook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4_Edubook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54_Edubook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54_Edubooks</Template>
  <TotalTime>1136</TotalTime>
  <Words>1510</Words>
  <Application>Microsoft Office PowerPoint</Application>
  <PresentationFormat>Экран (4:3)</PresentationFormat>
  <Paragraphs>170</Paragraphs>
  <Slides>35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36" baseType="lpstr">
      <vt:lpstr>54_Edubooks</vt:lpstr>
      <vt:lpstr>ГИА 9 - 2018</vt:lpstr>
      <vt:lpstr>ЧТО ТАКОЕ ГИА (ОГЭ)</vt:lpstr>
      <vt:lpstr>Слайд 3</vt:lpstr>
      <vt:lpstr>ФОРМЫ ПРОВЕДЕНИЯ ГИА</vt:lpstr>
      <vt:lpstr>ЧТО СДАЕМ?</vt:lpstr>
      <vt:lpstr>Слайд 6</vt:lpstr>
      <vt:lpstr>Слайд 7</vt:lpstr>
      <vt:lpstr>КАК СДАЕМ</vt:lpstr>
      <vt:lpstr>Слайд 9</vt:lpstr>
      <vt:lpstr>Слайд 10</vt:lpstr>
      <vt:lpstr>ЗАПРЕЩЕНО!</vt:lpstr>
      <vt:lpstr>Слайд 12</vt:lpstr>
      <vt:lpstr>Слайд 13</vt:lpstr>
      <vt:lpstr>ВНИМАНИЕ</vt:lpstr>
      <vt:lpstr>ЧЕМ МОЖНО ПОЛЬЗОВАТЬСЯ НА ЭКЗАМЕНЕ</vt:lpstr>
      <vt:lpstr>ЧЕМ МОЖНО ПОЛЬЗОВАТЬСЯ НА ЭКЗАМЕНЕ</vt:lpstr>
      <vt:lpstr>ЧЕМ МОЖНО ПОЛЬЗОВАТЬСЯ НА ЭКЗАМЕНЕ</vt:lpstr>
      <vt:lpstr>Внимание!</vt:lpstr>
      <vt:lpstr>Слайд 19</vt:lpstr>
      <vt:lpstr>Слайд 20</vt:lpstr>
      <vt:lpstr>Слайд 21</vt:lpstr>
      <vt:lpstr>Слайд 22</vt:lpstr>
      <vt:lpstr>Слайд 23</vt:lpstr>
      <vt:lpstr>Шкала перевода баллов в отметки</vt:lpstr>
      <vt:lpstr>Слайд 25</vt:lpstr>
      <vt:lpstr>Слайд 26</vt:lpstr>
      <vt:lpstr>Слайд 27</vt:lpstr>
      <vt:lpstr>Слайд 28</vt:lpstr>
      <vt:lpstr>Слайд 29</vt:lpstr>
      <vt:lpstr>АПЕЛЛЯЦИЯ</vt:lpstr>
      <vt:lpstr>Слайд 31</vt:lpstr>
      <vt:lpstr>Слайд 32</vt:lpstr>
      <vt:lpstr>Слайд 33</vt:lpstr>
      <vt:lpstr>Слайд 34</vt:lpstr>
      <vt:lpstr>Слайд 35</vt:lpstr>
    </vt:vector>
  </TitlesOfParts>
  <Company>school 40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Завуч</dc:creator>
  <cp:lastModifiedBy>учитель</cp:lastModifiedBy>
  <cp:revision>94</cp:revision>
  <dcterms:created xsi:type="dcterms:W3CDTF">2012-03-31T11:57:29Z</dcterms:created>
  <dcterms:modified xsi:type="dcterms:W3CDTF">2018-01-10T05:39:15Z</dcterms:modified>
</cp:coreProperties>
</file>